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334" r:id="rId3"/>
    <p:sldId id="302" r:id="rId4"/>
    <p:sldId id="304" r:id="rId5"/>
    <p:sldId id="305" r:id="rId6"/>
    <p:sldId id="306" r:id="rId7"/>
    <p:sldId id="307" r:id="rId8"/>
    <p:sldId id="308" r:id="rId9"/>
    <p:sldId id="309" r:id="rId10"/>
    <p:sldId id="310" r:id="rId11"/>
    <p:sldId id="311" r:id="rId12"/>
    <p:sldId id="312" r:id="rId13"/>
    <p:sldId id="313" r:id="rId14"/>
    <p:sldId id="314" r:id="rId15"/>
    <p:sldId id="315" r:id="rId16"/>
    <p:sldId id="316" r:id="rId17"/>
    <p:sldId id="317" r:id="rId18"/>
    <p:sldId id="318" r:id="rId19"/>
    <p:sldId id="319" r:id="rId20"/>
    <p:sldId id="320" r:id="rId21"/>
    <p:sldId id="321" r:id="rId22"/>
    <p:sldId id="322" r:id="rId23"/>
    <p:sldId id="324" r:id="rId24"/>
    <p:sldId id="325" r:id="rId25"/>
    <p:sldId id="326" r:id="rId26"/>
    <p:sldId id="328" r:id="rId27"/>
    <p:sldId id="329" r:id="rId28"/>
    <p:sldId id="332" r:id="rId29"/>
    <p:sldId id="333" r:id="rId30"/>
    <p:sldId id="258" r:id="rId31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</p:showPr>
  <p:clrMru>
    <a:srgbClr val="000066"/>
    <a:srgbClr val="66CC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40" autoAdjust="0"/>
    <p:restoredTop sz="94664" autoAdjust="0"/>
  </p:normalViewPr>
  <p:slideViewPr>
    <p:cSldViewPr>
      <p:cViewPr varScale="1">
        <p:scale>
          <a:sx n="74" d="100"/>
          <a:sy n="74" d="100"/>
        </p:scale>
        <p:origin x="-396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295400" y="2209800"/>
            <a:ext cx="7162800" cy="1143000"/>
          </a:xfrm>
        </p:spPr>
        <p:txBody>
          <a:bodyPr/>
          <a:lstStyle>
            <a:lvl1pPr>
              <a:defRPr sz="4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524000" y="3505200"/>
            <a:ext cx="6400800" cy="1066800"/>
          </a:xfrm>
        </p:spPr>
        <p:txBody>
          <a:bodyPr/>
          <a:lstStyle>
            <a:lvl1pPr marL="0" indent="0" algn="ctr">
              <a:buFontTx/>
              <a:buNone/>
              <a:defRPr b="1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85800" y="6096000"/>
            <a:ext cx="1905000" cy="3810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096000"/>
            <a:ext cx="2895600" cy="3810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096000"/>
            <a:ext cx="1905000" cy="3810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EB047D7E-6C16-474A-88E5-3719D994302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>
    <p:wheel spokes="3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2734BB-662C-4398-B0E5-5836D6F4573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>
    <p:wheel spokes="3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91350" y="1295400"/>
            <a:ext cx="1924050" cy="4953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19200" y="1295400"/>
            <a:ext cx="5619750" cy="4953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E769DC-8B2D-41C5-8208-9E932597A4E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>
    <p:wheel spokes="3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3390E9-974B-467B-A0BE-E58A2510D3A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>
    <p:wheel spokes="3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6E3CF4-5094-452D-9913-D87A250D389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>
    <p:wheel spokes="3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19200" y="2286000"/>
            <a:ext cx="3771900" cy="3962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3500" y="2286000"/>
            <a:ext cx="3771900" cy="3962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177E48-6F8C-416A-A7C7-30223855A5D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>
    <p:wheel spokes="3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EC5D96-D789-4F4A-9F90-1D919C55638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>
    <p:wheel spokes="3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1E8CDC-A877-4ED5-A797-3AB306F78BF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>
    <p:wheel spokes="3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B0BC0F-A249-4D69-8454-E44ED1AB4B8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>
    <p:wheel spokes="3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7DE84E-0B88-45AB-B61E-8A85602C8BF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>
    <p:wheel spokes="3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ADBA3A-F3D9-4CA9-B741-FC016A37B74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>
    <p:wheel spokes="3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219200" y="1295400"/>
            <a:ext cx="76962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19200" y="2286000"/>
            <a:ext cx="7696200" cy="396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04800" y="6324600"/>
            <a:ext cx="19050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0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200400" y="6324600"/>
            <a:ext cx="28956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0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6324600"/>
            <a:ext cx="19050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 smtClean="0"/>
            </a:lvl1pPr>
          </a:lstStyle>
          <a:p>
            <a:pPr>
              <a:defRPr/>
            </a:pPr>
            <a:fld id="{8C781F13-B42E-4D6C-9F41-CC937705B54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71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</p:sldLayoutIdLst>
  <p:transition spd="slow">
    <p:wheel spokes="3"/>
  </p:transition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04800" y="2209800"/>
            <a:ext cx="8534400" cy="1981200"/>
          </a:xfrm>
        </p:spPr>
        <p:txBody>
          <a:bodyPr/>
          <a:lstStyle/>
          <a:p>
            <a:pPr eaLnBrk="1" hangingPunct="1"/>
            <a:r>
              <a:rPr lang="en-US" smtClean="0"/>
              <a:t>Chemistry Chapter 4 Notes</a:t>
            </a:r>
          </a:p>
        </p:txBody>
      </p:sp>
    </p:spTree>
  </p:cSld>
  <p:clrMapOvr>
    <a:masterClrMapping/>
  </p:clrMapOvr>
  <p:transition spd="slow">
    <p:wheel spokes="3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2"/>
          <p:cNvSpPr txBox="1">
            <a:spLocks noChangeArrowheads="1"/>
          </p:cNvSpPr>
          <p:nvPr/>
        </p:nvSpPr>
        <p:spPr bwMode="auto">
          <a:xfrm>
            <a:off x="304800" y="228600"/>
            <a:ext cx="8305800" cy="448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609600" indent="-609600"/>
            <a:r>
              <a:rPr lang="en-US" sz="4800"/>
              <a:t>A) Isotopes have a </a:t>
            </a:r>
            <a:r>
              <a:rPr lang="en-US" sz="4800" u="sng"/>
              <a:t>different</a:t>
            </a:r>
            <a:r>
              <a:rPr lang="en-US" sz="4800"/>
              <a:t> number of neutrons in their nucleus than usual.  This could make the element lighter or heavier, but it is still the same element.</a:t>
            </a:r>
          </a:p>
        </p:txBody>
      </p:sp>
    </p:spTree>
  </p:cSld>
  <p:clrMapOvr>
    <a:masterClrMapping/>
  </p:clrMapOvr>
  <p:transition spd="slow">
    <p:wheel spokes="3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2"/>
          <p:cNvSpPr txBox="1">
            <a:spLocks noChangeArrowheads="1"/>
          </p:cNvSpPr>
          <p:nvPr/>
        </p:nvSpPr>
        <p:spPr bwMode="auto">
          <a:xfrm>
            <a:off x="304800" y="228600"/>
            <a:ext cx="8305800" cy="5214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609600" indent="-609600"/>
            <a:r>
              <a:rPr lang="en-US" sz="4800"/>
              <a:t>B) The mass of an atom is the </a:t>
            </a:r>
            <a:r>
              <a:rPr lang="en-US" sz="4800" u="sng"/>
              <a:t>sum</a:t>
            </a:r>
            <a:r>
              <a:rPr lang="en-US" sz="4800"/>
              <a:t> of the protons and neutrons, and is called the </a:t>
            </a:r>
            <a:r>
              <a:rPr lang="en-US" sz="4800" u="sng"/>
              <a:t>mass</a:t>
            </a:r>
            <a:r>
              <a:rPr lang="en-US" sz="4800"/>
              <a:t> number.  [Thus the mass number of isotopes can change as the number of neutrons changes.]</a:t>
            </a:r>
          </a:p>
        </p:txBody>
      </p:sp>
    </p:spTree>
  </p:cSld>
  <p:clrMapOvr>
    <a:masterClrMapping/>
  </p:clrMapOvr>
  <p:transition spd="slow">
    <p:wheel spokes="3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2"/>
          <p:cNvSpPr txBox="1">
            <a:spLocks noChangeArrowheads="1"/>
          </p:cNvSpPr>
          <p:nvPr/>
        </p:nvSpPr>
        <p:spPr bwMode="auto">
          <a:xfrm>
            <a:off x="304800" y="228600"/>
            <a:ext cx="8305800" cy="3751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609600" indent="-609600"/>
            <a:r>
              <a:rPr lang="en-US" sz="4800"/>
              <a:t>C) </a:t>
            </a:r>
            <a:r>
              <a:rPr lang="en-US" sz="4800" b="1"/>
              <a:t>The number of neutrons = mass number(round if not whole)  - atomic number</a:t>
            </a:r>
            <a:r>
              <a:rPr lang="en-US" sz="4800"/>
              <a:t> (number of protons)</a:t>
            </a:r>
          </a:p>
        </p:txBody>
      </p:sp>
      <p:sp>
        <p:nvSpPr>
          <p:cNvPr id="14339" name="Rectangle 3"/>
          <p:cNvSpPr>
            <a:spLocks noChangeArrowheads="1"/>
          </p:cNvSpPr>
          <p:nvPr/>
        </p:nvSpPr>
        <p:spPr bwMode="auto">
          <a:xfrm>
            <a:off x="304800" y="228600"/>
            <a:ext cx="8153400" cy="38862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ransition spd="slow">
    <p:wheel spokes="3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2"/>
          <p:cNvSpPr txBox="1">
            <a:spLocks noChangeArrowheads="1"/>
          </p:cNvSpPr>
          <p:nvPr/>
        </p:nvSpPr>
        <p:spPr bwMode="auto">
          <a:xfrm>
            <a:off x="304800" y="228600"/>
            <a:ext cx="8305800" cy="301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609600" indent="-609600"/>
            <a:r>
              <a:rPr lang="en-US" sz="4800"/>
              <a:t>*What is the number of neutrons of carbon with a mass number of 12, 13, and 14?</a:t>
            </a:r>
          </a:p>
        </p:txBody>
      </p:sp>
    </p:spTree>
  </p:cSld>
  <p:clrMapOvr>
    <a:masterClrMapping/>
  </p:clrMapOvr>
  <p:transition spd="slow">
    <p:wheel spokes="3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 Box 2"/>
          <p:cNvSpPr txBox="1">
            <a:spLocks noChangeArrowheads="1"/>
          </p:cNvSpPr>
          <p:nvPr/>
        </p:nvSpPr>
        <p:spPr bwMode="auto">
          <a:xfrm>
            <a:off x="304800" y="228600"/>
            <a:ext cx="8305800" cy="5946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609600" indent="-609600"/>
            <a:r>
              <a:rPr lang="en-US" sz="4800"/>
              <a:t>What is the number of neutrons of carbon with a mass number of 12, 13, and 14?</a:t>
            </a:r>
          </a:p>
          <a:p>
            <a:pPr marL="609600" indent="-609600"/>
            <a:endParaRPr lang="en-US" sz="4800"/>
          </a:p>
          <a:p>
            <a:pPr marL="609600" indent="-609600"/>
            <a:r>
              <a:rPr lang="en-US" sz="4800"/>
              <a:t>12 - 6 = 6</a:t>
            </a:r>
          </a:p>
          <a:p>
            <a:pPr marL="609600" indent="-609600"/>
            <a:r>
              <a:rPr lang="en-US" sz="4800"/>
              <a:t>13 - 6 = 7</a:t>
            </a:r>
          </a:p>
          <a:p>
            <a:pPr marL="609600" indent="-609600"/>
            <a:r>
              <a:rPr lang="en-US" sz="4800"/>
              <a:t>14 - 6 = 8</a:t>
            </a:r>
          </a:p>
        </p:txBody>
      </p:sp>
    </p:spTree>
  </p:cSld>
  <p:clrMapOvr>
    <a:masterClrMapping/>
  </p:clrMapOvr>
  <p:transition spd="slow">
    <p:wheel spokes="3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 Box 2"/>
          <p:cNvSpPr txBox="1">
            <a:spLocks noChangeArrowheads="1"/>
          </p:cNvSpPr>
          <p:nvPr/>
        </p:nvSpPr>
        <p:spPr bwMode="auto">
          <a:xfrm>
            <a:off x="304800" y="228600"/>
            <a:ext cx="8305800" cy="301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609600" indent="-609600"/>
            <a:r>
              <a:rPr lang="en-US" sz="4800"/>
              <a:t>D)  To symbolize a specific isotope, for example </a:t>
            </a:r>
            <a:r>
              <a:rPr lang="en-US" sz="4800" u="sng"/>
              <a:t>carbon</a:t>
            </a:r>
            <a:r>
              <a:rPr lang="en-US" sz="4800"/>
              <a:t> with mass of 14, we can say </a:t>
            </a:r>
            <a:br>
              <a:rPr lang="en-US" sz="4800"/>
            </a:br>
            <a:r>
              <a:rPr lang="en-US" sz="4800"/>
              <a:t>carbon-14 or </a:t>
            </a:r>
          </a:p>
        </p:txBody>
      </p:sp>
      <p:sp>
        <p:nvSpPr>
          <p:cNvPr id="17411" name="Text Box 6"/>
          <p:cNvSpPr txBox="1">
            <a:spLocks noChangeArrowheads="1"/>
          </p:cNvSpPr>
          <p:nvPr/>
        </p:nvSpPr>
        <p:spPr bwMode="auto">
          <a:xfrm>
            <a:off x="4403725" y="2813050"/>
            <a:ext cx="7493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4000"/>
              <a:t>14</a:t>
            </a:r>
          </a:p>
        </p:txBody>
      </p:sp>
      <p:sp>
        <p:nvSpPr>
          <p:cNvPr id="17412" name="Text Box 7"/>
          <p:cNvSpPr txBox="1">
            <a:spLocks noChangeArrowheads="1"/>
          </p:cNvSpPr>
          <p:nvPr/>
        </p:nvSpPr>
        <p:spPr bwMode="auto">
          <a:xfrm>
            <a:off x="5257800" y="2895600"/>
            <a:ext cx="1065213" cy="155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9600"/>
              <a:t>C</a:t>
            </a:r>
          </a:p>
        </p:txBody>
      </p:sp>
      <p:sp>
        <p:nvSpPr>
          <p:cNvPr id="17413" name="Text Box 8"/>
          <p:cNvSpPr txBox="1">
            <a:spLocks noChangeArrowheads="1"/>
          </p:cNvSpPr>
          <p:nvPr/>
        </p:nvSpPr>
        <p:spPr bwMode="auto">
          <a:xfrm>
            <a:off x="4724400" y="3605213"/>
            <a:ext cx="46672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4000"/>
              <a:t>6</a:t>
            </a:r>
          </a:p>
        </p:txBody>
      </p:sp>
    </p:spTree>
  </p:cSld>
  <p:clrMapOvr>
    <a:masterClrMapping/>
  </p:clrMapOvr>
  <p:transition spd="slow">
    <p:wheel spokes="3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 Box 2"/>
          <p:cNvSpPr txBox="1">
            <a:spLocks noChangeArrowheads="1"/>
          </p:cNvSpPr>
          <p:nvPr/>
        </p:nvSpPr>
        <p:spPr bwMode="auto">
          <a:xfrm>
            <a:off x="304800" y="228600"/>
            <a:ext cx="8305800" cy="301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609600" indent="-609600"/>
            <a:r>
              <a:rPr lang="en-US" sz="4800"/>
              <a:t>E) [In nature, the isotopes are </a:t>
            </a:r>
            <a:r>
              <a:rPr lang="en-US" sz="4800" u="sng"/>
              <a:t>mixed</a:t>
            </a:r>
            <a:r>
              <a:rPr lang="en-US" sz="4800"/>
              <a:t> in with the normal atoms, and they usually behave similarly ]</a:t>
            </a:r>
          </a:p>
        </p:txBody>
      </p:sp>
    </p:spTree>
  </p:cSld>
  <p:clrMapOvr>
    <a:masterClrMapping/>
  </p:clrMapOvr>
  <p:transition spd="slow">
    <p:wheel spokes="3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ext Box 2"/>
          <p:cNvSpPr txBox="1">
            <a:spLocks noChangeArrowheads="1"/>
          </p:cNvSpPr>
          <p:nvPr/>
        </p:nvSpPr>
        <p:spPr bwMode="auto">
          <a:xfrm>
            <a:off x="304800" y="228600"/>
            <a:ext cx="8305800" cy="5214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609600" indent="-609600"/>
            <a:r>
              <a:rPr lang="en-US" sz="4800"/>
              <a:t>i) [For use in usual chemistry experiments, we use the </a:t>
            </a:r>
            <a:r>
              <a:rPr lang="en-US" sz="4800" u="sng"/>
              <a:t>average</a:t>
            </a:r>
            <a:r>
              <a:rPr lang="en-US" sz="4800"/>
              <a:t> atomic mass.  This is usually the </a:t>
            </a:r>
            <a:r>
              <a:rPr lang="en-US" sz="4800" u="sng"/>
              <a:t>decimal</a:t>
            </a:r>
            <a:r>
              <a:rPr lang="en-US" sz="4800"/>
              <a:t> number listed in the bottom of the boxes of the periodic table.] </a:t>
            </a:r>
          </a:p>
        </p:txBody>
      </p:sp>
      <p:pic>
        <p:nvPicPr>
          <p:cNvPr id="19459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76600" y="4800600"/>
            <a:ext cx="3829050" cy="164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60" name="Text Box 6"/>
          <p:cNvSpPr txBox="1">
            <a:spLocks noChangeArrowheads="1"/>
          </p:cNvSpPr>
          <p:nvPr/>
        </p:nvSpPr>
        <p:spPr bwMode="auto">
          <a:xfrm>
            <a:off x="3276600" y="4724400"/>
            <a:ext cx="2149475" cy="173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600">
                <a:solidFill>
                  <a:srgbClr val="000066"/>
                </a:solidFill>
              </a:rPr>
              <a:t>Average Atomic Mass</a:t>
            </a:r>
          </a:p>
        </p:txBody>
      </p:sp>
      <p:sp>
        <p:nvSpPr>
          <p:cNvPr id="19461" name="Text Box 7"/>
          <p:cNvSpPr txBox="1">
            <a:spLocks noChangeArrowheads="1"/>
          </p:cNvSpPr>
          <p:nvPr/>
        </p:nvSpPr>
        <p:spPr bwMode="auto">
          <a:xfrm>
            <a:off x="381000" y="5667375"/>
            <a:ext cx="289560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600"/>
              <a:t>* Draw Picture</a:t>
            </a:r>
          </a:p>
        </p:txBody>
      </p:sp>
    </p:spTree>
  </p:cSld>
  <p:clrMapOvr>
    <a:masterClrMapping/>
  </p:clrMapOvr>
  <p:transition spd="slow">
    <p:wheel spokes="3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ext Box 2"/>
          <p:cNvSpPr txBox="1">
            <a:spLocks noChangeArrowheads="1"/>
          </p:cNvSpPr>
          <p:nvPr/>
        </p:nvSpPr>
        <p:spPr bwMode="auto">
          <a:xfrm>
            <a:off x="304800" y="228600"/>
            <a:ext cx="8305800" cy="448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609600" indent="-609600"/>
            <a:r>
              <a:rPr lang="en-US" sz="4800"/>
              <a:t>ii) [The average atomic mass is not whole because it is the avg. of masses.  There are more of one isotope than others, so its not even.]</a:t>
            </a:r>
          </a:p>
        </p:txBody>
      </p:sp>
    </p:spTree>
  </p:cSld>
  <p:clrMapOvr>
    <a:masterClrMapping/>
  </p:clrMapOvr>
  <p:transition spd="slow">
    <p:wheel spokes="3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ext Box 2"/>
          <p:cNvSpPr txBox="1">
            <a:spLocks noChangeArrowheads="1"/>
          </p:cNvSpPr>
          <p:nvPr/>
        </p:nvSpPr>
        <p:spPr bwMode="auto">
          <a:xfrm>
            <a:off x="304800" y="228600"/>
            <a:ext cx="8305800" cy="301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609600" indent="-609600"/>
            <a:r>
              <a:rPr lang="en-US" sz="4800"/>
              <a:t>iii) The whole number closest to the average atomic mass is the isotope that has the largest abundance. </a:t>
            </a:r>
          </a:p>
        </p:txBody>
      </p:sp>
    </p:spTree>
  </p:cSld>
  <p:clrMapOvr>
    <a:masterClrMapping/>
  </p:clrMapOvr>
  <p:transition spd="slow">
    <p:wheel spokes="3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7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914400"/>
          </a:xfrm>
        </p:spPr>
        <p:txBody>
          <a:bodyPr/>
          <a:lstStyle/>
          <a:p>
            <a:pPr eaLnBrk="1" hangingPunct="1"/>
            <a:r>
              <a:rPr lang="en-US" sz="3300" smtClean="0"/>
              <a:t>What you need to know from 4.1-4.2</a:t>
            </a:r>
          </a:p>
        </p:txBody>
      </p:sp>
      <p:sp>
        <p:nvSpPr>
          <p:cNvPr id="4099" name="Rectangle 8"/>
          <p:cNvSpPr>
            <a:spLocks noGrp="1" noChangeArrowheads="1"/>
          </p:cNvSpPr>
          <p:nvPr>
            <p:ph type="body" idx="1"/>
          </p:nvPr>
        </p:nvSpPr>
        <p:spPr>
          <a:xfrm>
            <a:off x="0" y="914400"/>
            <a:ext cx="9144000" cy="5943600"/>
          </a:xfrm>
        </p:spPr>
        <p:txBody>
          <a:bodyPr/>
          <a:lstStyle/>
          <a:p>
            <a:pPr eaLnBrk="1" hangingPunct="1"/>
            <a:r>
              <a:rPr lang="en-US" sz="2800" dirty="0" smtClean="0"/>
              <a:t>Mendeleev organized the periodic table first and put the elements in order of increasing atomic mass</a:t>
            </a:r>
          </a:p>
          <a:p>
            <a:pPr eaLnBrk="1" hangingPunct="1"/>
            <a:r>
              <a:rPr lang="en-US" sz="2800" dirty="0" smtClean="0"/>
              <a:t>Moseley reorganized it by atomic number</a:t>
            </a:r>
          </a:p>
          <a:p>
            <a:pPr eaLnBrk="1" hangingPunct="1"/>
            <a:r>
              <a:rPr lang="en-US" sz="2800" dirty="0" smtClean="0"/>
              <a:t>Thompson discovered electrons by bending them in a cathode ray tube towards a charged plate.</a:t>
            </a:r>
          </a:p>
          <a:p>
            <a:pPr eaLnBrk="1" hangingPunct="1"/>
            <a:r>
              <a:rPr lang="en-US" sz="2800" dirty="0" smtClean="0"/>
              <a:t>Rutherford shot “alpha particles” at gold foil and most went through and concluded the atom is mostly empty space with a nucleus in the </a:t>
            </a:r>
            <a:r>
              <a:rPr lang="en-US" sz="2800" dirty="0" smtClean="0"/>
              <a:t>center</a:t>
            </a:r>
          </a:p>
          <a:p>
            <a:pPr eaLnBrk="1" hangingPunct="1"/>
            <a:r>
              <a:rPr lang="en-US" sz="2800" dirty="0" smtClean="0"/>
              <a:t>Bohr’s planetary atomic model puts the protons and neutrons in the nucleus and the electrons orbit around it.</a:t>
            </a:r>
            <a:endParaRPr lang="en-US" sz="2800" dirty="0" smtClean="0"/>
          </a:p>
          <a:p>
            <a:pPr eaLnBrk="1" hangingPunct="1"/>
            <a:endParaRPr lang="en-US" sz="2800" dirty="0" smtClean="0"/>
          </a:p>
        </p:txBody>
      </p:sp>
    </p:spTree>
  </p:cSld>
  <p:clrMapOvr>
    <a:masterClrMapping/>
  </p:clrMapOvr>
  <p:transition spd="slow">
    <p:wheel spokes="3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ext Box 2"/>
          <p:cNvSpPr txBox="1">
            <a:spLocks noChangeArrowheads="1"/>
          </p:cNvSpPr>
          <p:nvPr/>
        </p:nvSpPr>
        <p:spPr bwMode="auto">
          <a:xfrm>
            <a:off x="304800" y="228600"/>
            <a:ext cx="8305800" cy="5451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609600" indent="-609600"/>
            <a:r>
              <a:rPr lang="en-US" sz="4400"/>
              <a:t>*What is the mass of the isotope of oxygen that is in the largest abundance?  </a:t>
            </a:r>
          </a:p>
          <a:p>
            <a:pPr marL="609600" indent="-609600"/>
            <a:r>
              <a:rPr lang="en-US" sz="4400"/>
              <a:t>The average atomic mass is 15.9994, and some of the isotopes of oxygen are oxygen-15, oxygen-16, and oxygen-18.</a:t>
            </a:r>
          </a:p>
        </p:txBody>
      </p:sp>
    </p:spTree>
  </p:cSld>
  <p:clrMapOvr>
    <a:masterClrMapping/>
  </p:clrMapOvr>
  <p:transition spd="slow">
    <p:wheel spokes="3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ext Box 2"/>
          <p:cNvSpPr txBox="1">
            <a:spLocks noChangeArrowheads="1"/>
          </p:cNvSpPr>
          <p:nvPr/>
        </p:nvSpPr>
        <p:spPr bwMode="auto">
          <a:xfrm>
            <a:off x="304800" y="228600"/>
            <a:ext cx="8305800" cy="6000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609600" indent="-609600"/>
            <a:r>
              <a:rPr lang="en-US" sz="4400"/>
              <a:t>What is the mass of the isotope of oxygen that is in the largest abundance?  </a:t>
            </a:r>
          </a:p>
          <a:p>
            <a:pPr marL="609600" indent="-609600"/>
            <a:r>
              <a:rPr lang="en-US" sz="4400"/>
              <a:t>The average atomic mass is 15.9994, and some of the isotopes of oxygen are oxygen-15, oxygen-16, and oxygen-18.</a:t>
            </a:r>
          </a:p>
          <a:p>
            <a:pPr marL="609600" indent="-609600"/>
            <a:endParaRPr lang="en-US" sz="4400"/>
          </a:p>
          <a:p>
            <a:pPr marL="609600" indent="-609600"/>
            <a:r>
              <a:rPr lang="en-US" sz="3600"/>
              <a:t>Oxygen-16 is in greatest abundance</a:t>
            </a:r>
          </a:p>
        </p:txBody>
      </p:sp>
    </p:spTree>
  </p:cSld>
  <p:clrMapOvr>
    <a:masterClrMapping/>
  </p:clrMapOvr>
  <p:transition spd="slow">
    <p:wheel spokes="3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ext Box 2"/>
          <p:cNvSpPr txBox="1">
            <a:spLocks noChangeArrowheads="1"/>
          </p:cNvSpPr>
          <p:nvPr/>
        </p:nvSpPr>
        <p:spPr bwMode="auto">
          <a:xfrm>
            <a:off x="304800" y="228600"/>
            <a:ext cx="8305800" cy="155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609600" indent="-609600"/>
            <a:r>
              <a:rPr lang="en-US" sz="4800" i="1"/>
              <a:t>Section 4.4: Unstable Nuclei and Radioactive Decay</a:t>
            </a:r>
          </a:p>
        </p:txBody>
      </p:sp>
    </p:spTree>
  </p:cSld>
  <p:clrMapOvr>
    <a:masterClrMapping/>
  </p:clrMapOvr>
  <p:transition spd="slow">
    <p:wheel spokes="3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ext Box 2"/>
          <p:cNvSpPr txBox="1">
            <a:spLocks noChangeArrowheads="1"/>
          </p:cNvSpPr>
          <p:nvPr/>
        </p:nvSpPr>
        <p:spPr bwMode="auto">
          <a:xfrm>
            <a:off x="304800" y="228600"/>
            <a:ext cx="8305800" cy="612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609600" indent="-609600"/>
            <a:r>
              <a:rPr lang="en-US" sz="4400"/>
              <a:t>1)  The  unusual number of neutrons in an isotope can make it </a:t>
            </a:r>
            <a:r>
              <a:rPr lang="en-US" sz="4400" u="sng"/>
              <a:t>unstable</a:t>
            </a:r>
            <a:r>
              <a:rPr lang="en-US" sz="4400"/>
              <a:t> [(unusually high in energy).  This often results in the isotope </a:t>
            </a:r>
            <a:r>
              <a:rPr lang="en-US" sz="4400" u="sng"/>
              <a:t>changing</a:t>
            </a:r>
            <a:r>
              <a:rPr lang="en-US" sz="4400"/>
              <a:t> from one element into another element in an attempt to become more stable (lower in energy).]</a:t>
            </a:r>
          </a:p>
        </p:txBody>
      </p:sp>
    </p:spTree>
  </p:cSld>
  <p:clrMapOvr>
    <a:masterClrMapping/>
  </p:clrMapOvr>
  <p:transition spd="slow">
    <p:wheel spokes="3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ext Box 2"/>
          <p:cNvSpPr txBox="1">
            <a:spLocks noChangeArrowheads="1"/>
          </p:cNvSpPr>
          <p:nvPr/>
        </p:nvSpPr>
        <p:spPr bwMode="auto">
          <a:xfrm>
            <a:off x="304800" y="104775"/>
            <a:ext cx="8305800" cy="3751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609600" indent="-609600"/>
            <a:r>
              <a:rPr lang="en-US" sz="4800"/>
              <a:t>A) Reactions where atoms change into other atoms are called </a:t>
            </a:r>
            <a:r>
              <a:rPr lang="en-US" sz="4800" u="sng"/>
              <a:t>nuclear</a:t>
            </a:r>
            <a:r>
              <a:rPr lang="en-US" sz="4800"/>
              <a:t> reactions, [as they involve changes in the nucleus.]</a:t>
            </a:r>
          </a:p>
        </p:txBody>
      </p:sp>
    </p:spTree>
  </p:cSld>
  <p:clrMapOvr>
    <a:masterClrMapping/>
  </p:clrMapOvr>
  <p:transition spd="slow">
    <p:wheel spokes="3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ext Box 2"/>
          <p:cNvSpPr txBox="1">
            <a:spLocks noChangeArrowheads="1"/>
          </p:cNvSpPr>
          <p:nvPr/>
        </p:nvSpPr>
        <p:spPr bwMode="auto">
          <a:xfrm>
            <a:off x="304800" y="179388"/>
            <a:ext cx="8305800" cy="3751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609600" indent="-609600"/>
            <a:r>
              <a:rPr lang="en-US" sz="4800"/>
              <a:t>B) During these nuclear reactions, rays and particles are given off, which is called </a:t>
            </a:r>
            <a:r>
              <a:rPr lang="en-US" sz="4800" u="sng"/>
              <a:t>radiation</a:t>
            </a:r>
            <a:r>
              <a:rPr lang="en-US" sz="4800"/>
              <a:t>, or radioactive decay</a:t>
            </a:r>
          </a:p>
        </p:txBody>
      </p:sp>
    </p:spTree>
  </p:cSld>
  <p:clrMapOvr>
    <a:masterClrMapping/>
  </p:clrMapOvr>
  <p:transition spd="slow">
    <p:wheel spokes="3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ext Box 2"/>
          <p:cNvSpPr txBox="1">
            <a:spLocks noChangeArrowheads="1"/>
          </p:cNvSpPr>
          <p:nvPr/>
        </p:nvSpPr>
        <p:spPr bwMode="auto">
          <a:xfrm>
            <a:off x="304800" y="228600"/>
            <a:ext cx="8305800" cy="448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609600" indent="-609600"/>
            <a:r>
              <a:rPr lang="en-US" sz="4800"/>
              <a:t>2) [When radioactive decay occurs, there are three different types of radiation that can be given off.  Each type has a different </a:t>
            </a:r>
            <a:r>
              <a:rPr lang="en-US" sz="4800" u="sng"/>
              <a:t>mass</a:t>
            </a:r>
            <a:r>
              <a:rPr lang="en-US" sz="4800"/>
              <a:t>, and sometimes a </a:t>
            </a:r>
            <a:r>
              <a:rPr lang="en-US" sz="4800" u="sng"/>
              <a:t>charge</a:t>
            </a:r>
            <a:r>
              <a:rPr lang="en-US" sz="4800"/>
              <a:t>.]</a:t>
            </a:r>
          </a:p>
        </p:txBody>
      </p:sp>
    </p:spTree>
  </p:cSld>
  <p:clrMapOvr>
    <a:masterClrMapping/>
  </p:clrMapOvr>
  <p:transition spd="slow">
    <p:wheel spokes="3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ext Box 2"/>
          <p:cNvSpPr txBox="1">
            <a:spLocks noChangeArrowheads="1"/>
          </p:cNvSpPr>
          <p:nvPr/>
        </p:nvSpPr>
        <p:spPr bwMode="auto">
          <a:xfrm>
            <a:off x="304800" y="228600"/>
            <a:ext cx="8305800" cy="2287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609600" indent="-609600">
              <a:buFontTx/>
              <a:buAutoNum type="alphaUcParenR"/>
            </a:pPr>
            <a:r>
              <a:rPr lang="en-US" sz="4800"/>
              <a:t>The first type of radiation-alpha radiation.</a:t>
            </a:r>
          </a:p>
          <a:p>
            <a:pPr marL="1066800" lvl="1" indent="-609600"/>
            <a:endParaRPr lang="en-US" sz="4800"/>
          </a:p>
        </p:txBody>
      </p:sp>
    </p:spTree>
  </p:cSld>
  <p:clrMapOvr>
    <a:masterClrMapping/>
  </p:clrMapOvr>
  <p:transition spd="slow">
    <p:wheel spokes="3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ext Box 2"/>
          <p:cNvSpPr txBox="1">
            <a:spLocks noChangeArrowheads="1"/>
          </p:cNvSpPr>
          <p:nvPr/>
        </p:nvSpPr>
        <p:spPr bwMode="auto">
          <a:xfrm>
            <a:off x="304800" y="228600"/>
            <a:ext cx="8305800" cy="3751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609600" indent="-609600"/>
            <a:r>
              <a:rPr lang="en-US" sz="4800"/>
              <a:t>i)  [The element </a:t>
            </a:r>
            <a:r>
              <a:rPr lang="en-US" sz="4800" u="sng"/>
              <a:t>Helium</a:t>
            </a:r>
            <a:r>
              <a:rPr lang="en-US" sz="4800"/>
              <a:t> has a mass of 4 and an atomic number of 2, so] the alpha particle is just like a helium atom without any electrons;</a:t>
            </a:r>
          </a:p>
        </p:txBody>
      </p:sp>
      <p:sp>
        <p:nvSpPr>
          <p:cNvPr id="30723" name="Text Box 3"/>
          <p:cNvSpPr txBox="1">
            <a:spLocks noChangeArrowheads="1"/>
          </p:cNvSpPr>
          <p:nvPr/>
        </p:nvSpPr>
        <p:spPr bwMode="auto">
          <a:xfrm>
            <a:off x="3962400" y="4114800"/>
            <a:ext cx="523875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4800"/>
              <a:t>4</a:t>
            </a:r>
          </a:p>
        </p:txBody>
      </p:sp>
      <p:sp>
        <p:nvSpPr>
          <p:cNvPr id="30724" name="Text Box 4"/>
          <p:cNvSpPr txBox="1">
            <a:spLocks noChangeArrowheads="1"/>
          </p:cNvSpPr>
          <p:nvPr/>
        </p:nvSpPr>
        <p:spPr bwMode="auto">
          <a:xfrm>
            <a:off x="3962400" y="5029200"/>
            <a:ext cx="523875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4800"/>
              <a:t>2</a:t>
            </a:r>
          </a:p>
        </p:txBody>
      </p:sp>
      <p:sp>
        <p:nvSpPr>
          <p:cNvPr id="30725" name="Text Box 5"/>
          <p:cNvSpPr txBox="1">
            <a:spLocks noChangeArrowheads="1"/>
          </p:cNvSpPr>
          <p:nvPr/>
        </p:nvSpPr>
        <p:spPr bwMode="auto">
          <a:xfrm>
            <a:off x="4479925" y="4254500"/>
            <a:ext cx="1743075" cy="155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9600"/>
              <a:t>He</a:t>
            </a:r>
          </a:p>
        </p:txBody>
      </p:sp>
      <p:sp>
        <p:nvSpPr>
          <p:cNvPr id="30726" name="Text Box 3"/>
          <p:cNvSpPr txBox="1">
            <a:spLocks noChangeArrowheads="1"/>
          </p:cNvSpPr>
          <p:nvPr/>
        </p:nvSpPr>
        <p:spPr bwMode="auto">
          <a:xfrm>
            <a:off x="1311275" y="4203700"/>
            <a:ext cx="523875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4800"/>
              <a:t>4</a:t>
            </a:r>
          </a:p>
        </p:txBody>
      </p:sp>
      <p:sp>
        <p:nvSpPr>
          <p:cNvPr id="30727" name="Text Box 4"/>
          <p:cNvSpPr txBox="1">
            <a:spLocks noChangeArrowheads="1"/>
          </p:cNvSpPr>
          <p:nvPr/>
        </p:nvSpPr>
        <p:spPr bwMode="auto">
          <a:xfrm>
            <a:off x="1311275" y="5118100"/>
            <a:ext cx="523875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4800"/>
              <a:t>2</a:t>
            </a:r>
          </a:p>
        </p:txBody>
      </p:sp>
      <p:sp>
        <p:nvSpPr>
          <p:cNvPr id="30728" name="Text Box 5"/>
          <p:cNvSpPr txBox="1">
            <a:spLocks noChangeArrowheads="1"/>
          </p:cNvSpPr>
          <p:nvPr/>
        </p:nvSpPr>
        <p:spPr bwMode="auto">
          <a:xfrm>
            <a:off x="1828800" y="4343400"/>
            <a:ext cx="896938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l-GR" sz="9600"/>
              <a:t>α</a:t>
            </a:r>
            <a:endParaRPr lang="en-US" sz="9600"/>
          </a:p>
        </p:txBody>
      </p:sp>
    </p:spTree>
  </p:cSld>
  <p:clrMapOvr>
    <a:masterClrMapping/>
  </p:clrMapOvr>
  <p:transition spd="slow">
    <p:wheel spokes="3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ext Box 2"/>
          <p:cNvSpPr txBox="1">
            <a:spLocks noChangeArrowheads="1"/>
          </p:cNvSpPr>
          <p:nvPr/>
        </p:nvSpPr>
        <p:spPr bwMode="auto">
          <a:xfrm>
            <a:off x="304800" y="228600"/>
            <a:ext cx="8305800" cy="2287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609600" indent="-609600"/>
            <a:r>
              <a:rPr lang="en-US" sz="4800"/>
              <a:t>B) The second type of radiation - </a:t>
            </a:r>
            <a:r>
              <a:rPr lang="en-US" sz="4800" u="sng"/>
              <a:t>beta</a:t>
            </a:r>
            <a:r>
              <a:rPr lang="en-US" sz="4800"/>
              <a:t> radiation.</a:t>
            </a:r>
          </a:p>
          <a:p>
            <a:pPr marL="609600" indent="-609600"/>
            <a:endParaRPr lang="en-US" sz="4800"/>
          </a:p>
        </p:txBody>
      </p:sp>
      <p:sp>
        <p:nvSpPr>
          <p:cNvPr id="31747" name="Text Box 3"/>
          <p:cNvSpPr txBox="1">
            <a:spLocks noChangeArrowheads="1"/>
          </p:cNvSpPr>
          <p:nvPr/>
        </p:nvSpPr>
        <p:spPr bwMode="auto">
          <a:xfrm>
            <a:off x="838200" y="1981200"/>
            <a:ext cx="8305800" cy="301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609600" indent="-609600"/>
            <a:r>
              <a:rPr lang="en-US" sz="4800"/>
              <a:t>i) The </a:t>
            </a:r>
            <a:r>
              <a:rPr lang="en-US" sz="4800" u="sng"/>
              <a:t>electron</a:t>
            </a:r>
            <a:r>
              <a:rPr lang="en-US" sz="4800"/>
              <a:t> has a mass of zero and a charge of -1, so the beta particle is just like an electron; </a:t>
            </a:r>
          </a:p>
        </p:txBody>
      </p:sp>
      <p:sp>
        <p:nvSpPr>
          <p:cNvPr id="31748" name="Text Box 4"/>
          <p:cNvSpPr txBox="1">
            <a:spLocks noChangeArrowheads="1"/>
          </p:cNvSpPr>
          <p:nvPr/>
        </p:nvSpPr>
        <p:spPr bwMode="auto">
          <a:xfrm>
            <a:off x="5638800" y="4800600"/>
            <a:ext cx="523875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4800"/>
              <a:t>0</a:t>
            </a:r>
          </a:p>
        </p:txBody>
      </p:sp>
      <p:sp>
        <p:nvSpPr>
          <p:cNvPr id="31749" name="Text Box 5"/>
          <p:cNvSpPr txBox="1">
            <a:spLocks noChangeArrowheads="1"/>
          </p:cNvSpPr>
          <p:nvPr/>
        </p:nvSpPr>
        <p:spPr bwMode="auto">
          <a:xfrm>
            <a:off x="5410200" y="5715000"/>
            <a:ext cx="727075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4800"/>
              <a:t>-1</a:t>
            </a:r>
          </a:p>
        </p:txBody>
      </p:sp>
      <p:sp>
        <p:nvSpPr>
          <p:cNvPr id="31750" name="Text Box 6"/>
          <p:cNvSpPr txBox="1">
            <a:spLocks noChangeArrowheads="1"/>
          </p:cNvSpPr>
          <p:nvPr/>
        </p:nvSpPr>
        <p:spPr bwMode="auto">
          <a:xfrm>
            <a:off x="6172200" y="4876800"/>
            <a:ext cx="885825" cy="155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l-GR" sz="9600">
                <a:cs typeface="Arial" charset="0"/>
              </a:rPr>
              <a:t>β</a:t>
            </a:r>
          </a:p>
        </p:txBody>
      </p:sp>
    </p:spTree>
  </p:cSld>
  <p:clrMapOvr>
    <a:masterClrMapping/>
  </p:clrMapOvr>
  <p:transition spd="slow">
    <p:wheel spokes="3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2"/>
          <p:cNvSpPr txBox="1">
            <a:spLocks noChangeArrowheads="1"/>
          </p:cNvSpPr>
          <p:nvPr/>
        </p:nvSpPr>
        <p:spPr bwMode="auto">
          <a:xfrm>
            <a:off x="304800" y="228600"/>
            <a:ext cx="8305800" cy="155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609600" indent="-609600"/>
            <a:r>
              <a:rPr lang="en-US" sz="4800" i="1"/>
              <a:t>Section 4.3:  How Atoms Differ</a:t>
            </a:r>
          </a:p>
        </p:txBody>
      </p:sp>
    </p:spTree>
  </p:cSld>
  <p:clrMapOvr>
    <a:masterClrMapping/>
  </p:clrMapOvr>
  <p:transition spd="slow">
    <p:wheel spokes="3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ext Box 4"/>
          <p:cNvSpPr txBox="1">
            <a:spLocks noChangeArrowheads="1"/>
          </p:cNvSpPr>
          <p:nvPr/>
        </p:nvSpPr>
        <p:spPr bwMode="auto">
          <a:xfrm>
            <a:off x="304800" y="228600"/>
            <a:ext cx="8305800" cy="155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609600" indent="-609600"/>
            <a:r>
              <a:rPr lang="en-US" sz="4800"/>
              <a:t>C) The last type of radiation - </a:t>
            </a:r>
            <a:r>
              <a:rPr lang="en-US" sz="4800" u="sng"/>
              <a:t>gamma</a:t>
            </a:r>
            <a:r>
              <a:rPr lang="en-US" sz="4800"/>
              <a:t> radiation.</a:t>
            </a:r>
          </a:p>
        </p:txBody>
      </p:sp>
      <p:sp>
        <p:nvSpPr>
          <p:cNvPr id="32771" name="Text Box 5"/>
          <p:cNvSpPr txBox="1">
            <a:spLocks noChangeArrowheads="1"/>
          </p:cNvSpPr>
          <p:nvPr/>
        </p:nvSpPr>
        <p:spPr bwMode="auto">
          <a:xfrm>
            <a:off x="838200" y="2133600"/>
            <a:ext cx="8305800" cy="301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609600" indent="-609600"/>
            <a:r>
              <a:rPr lang="en-US" sz="4800"/>
              <a:t>i)  The gamma particle was the last to be found because it has no </a:t>
            </a:r>
            <a:r>
              <a:rPr lang="en-US" sz="4800" u="sng"/>
              <a:t>mass</a:t>
            </a:r>
            <a:r>
              <a:rPr lang="en-US" sz="4800"/>
              <a:t> and no </a:t>
            </a:r>
            <a:r>
              <a:rPr lang="en-US" sz="4800" u="sng"/>
              <a:t>charge</a:t>
            </a:r>
            <a:r>
              <a:rPr lang="en-US" sz="4800"/>
              <a:t>;</a:t>
            </a:r>
          </a:p>
        </p:txBody>
      </p:sp>
      <p:sp>
        <p:nvSpPr>
          <p:cNvPr id="32772" name="Text Box 6"/>
          <p:cNvSpPr txBox="1">
            <a:spLocks noChangeArrowheads="1"/>
          </p:cNvSpPr>
          <p:nvPr/>
        </p:nvSpPr>
        <p:spPr bwMode="auto">
          <a:xfrm>
            <a:off x="5943600" y="4800600"/>
            <a:ext cx="523875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4800"/>
              <a:t>0</a:t>
            </a:r>
          </a:p>
        </p:txBody>
      </p:sp>
      <p:sp>
        <p:nvSpPr>
          <p:cNvPr id="32773" name="Text Box 7"/>
          <p:cNvSpPr txBox="1">
            <a:spLocks noChangeArrowheads="1"/>
          </p:cNvSpPr>
          <p:nvPr/>
        </p:nvSpPr>
        <p:spPr bwMode="auto">
          <a:xfrm>
            <a:off x="6477000" y="4648200"/>
            <a:ext cx="1131888" cy="155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9600"/>
              <a:t>γ </a:t>
            </a:r>
            <a:endParaRPr lang="el-GR" sz="9600"/>
          </a:p>
        </p:txBody>
      </p:sp>
      <p:sp>
        <p:nvSpPr>
          <p:cNvPr id="32774" name="Text Box 6"/>
          <p:cNvSpPr txBox="1">
            <a:spLocks noChangeArrowheads="1"/>
          </p:cNvSpPr>
          <p:nvPr/>
        </p:nvSpPr>
        <p:spPr bwMode="auto">
          <a:xfrm>
            <a:off x="5943600" y="5410200"/>
            <a:ext cx="523875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4800"/>
              <a:t>0</a:t>
            </a:r>
          </a:p>
        </p:txBody>
      </p:sp>
    </p:spTree>
  </p:cSld>
  <p:clrMapOvr>
    <a:masterClrMapping/>
  </p:clrMapOvr>
  <p:transition spd="slow">
    <p:wheel spokes="3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 Box 2"/>
          <p:cNvSpPr txBox="1">
            <a:spLocks noChangeArrowheads="1"/>
          </p:cNvSpPr>
          <p:nvPr/>
        </p:nvSpPr>
        <p:spPr bwMode="auto">
          <a:xfrm>
            <a:off x="304800" y="228600"/>
            <a:ext cx="8305800" cy="155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609600" indent="-609600"/>
            <a:r>
              <a:rPr lang="en-US" sz="4800"/>
              <a:t>1) The number [#] of </a:t>
            </a:r>
            <a:r>
              <a:rPr lang="en-US" sz="4800" u="sng"/>
              <a:t>protons</a:t>
            </a:r>
            <a:r>
              <a:rPr lang="en-US" sz="4800"/>
              <a:t> in each atom is different. </a:t>
            </a:r>
          </a:p>
        </p:txBody>
      </p:sp>
    </p:spTree>
  </p:cSld>
  <p:clrMapOvr>
    <a:masterClrMapping/>
  </p:clrMapOvr>
  <p:transition spd="slow">
    <p:wheel spokes="3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 Box 2"/>
          <p:cNvSpPr txBox="1">
            <a:spLocks noChangeArrowheads="1"/>
          </p:cNvSpPr>
          <p:nvPr/>
        </p:nvSpPr>
        <p:spPr bwMode="auto">
          <a:xfrm>
            <a:off x="2971800" y="228600"/>
            <a:ext cx="5638800" cy="6678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609600" indent="-609600"/>
            <a:r>
              <a:rPr lang="en-US" sz="4800"/>
              <a:t>[This means each atom can be identified by the number of protons it has,] and so the # of protons is called the “</a:t>
            </a:r>
            <a:r>
              <a:rPr lang="en-US" sz="4800" u="sng"/>
              <a:t>atomic</a:t>
            </a:r>
            <a:r>
              <a:rPr lang="en-US" sz="4800"/>
              <a:t> number”. </a:t>
            </a:r>
          </a:p>
        </p:txBody>
      </p:sp>
      <p:pic>
        <p:nvPicPr>
          <p:cNvPr id="7171" name="Picture 4" descr="Henry_Moseley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143000"/>
            <a:ext cx="3514725" cy="523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heel spokes="3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 Box 2"/>
          <p:cNvSpPr txBox="1">
            <a:spLocks noChangeArrowheads="1"/>
          </p:cNvSpPr>
          <p:nvPr/>
        </p:nvSpPr>
        <p:spPr bwMode="auto">
          <a:xfrm>
            <a:off x="304800" y="228600"/>
            <a:ext cx="8305800" cy="301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609600" indent="-609600"/>
            <a:r>
              <a:rPr lang="en-US" sz="4800"/>
              <a:t>A) The atomic number is the new way that we organize the periodic table [</a:t>
            </a:r>
            <a:r>
              <a:rPr lang="en-US" sz="4800" u="sng"/>
              <a:t>elements</a:t>
            </a:r>
            <a:r>
              <a:rPr lang="en-US" sz="4800"/>
              <a:t> go from 1 to 118].</a:t>
            </a:r>
          </a:p>
        </p:txBody>
      </p:sp>
    </p:spTree>
  </p:cSld>
  <p:clrMapOvr>
    <a:masterClrMapping/>
  </p:clrMapOvr>
  <p:transition spd="slow">
    <p:wheel spokes="3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 Box 2"/>
          <p:cNvSpPr txBox="1">
            <a:spLocks noChangeArrowheads="1"/>
          </p:cNvSpPr>
          <p:nvPr/>
        </p:nvSpPr>
        <p:spPr bwMode="auto">
          <a:xfrm>
            <a:off x="304800" y="228600"/>
            <a:ext cx="8305800" cy="3751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609600" indent="-609600"/>
            <a:r>
              <a:rPr lang="en-US" sz="4800"/>
              <a:t>B) [The atomic number is the </a:t>
            </a:r>
            <a:r>
              <a:rPr lang="en-US" sz="4800" u="sng"/>
              <a:t>whole</a:t>
            </a:r>
            <a:r>
              <a:rPr lang="en-US" sz="4800"/>
              <a:t> number often listed near the top of the boxes of the periodic table]</a:t>
            </a:r>
          </a:p>
          <a:p>
            <a:pPr marL="609600" indent="-609600"/>
            <a:r>
              <a:rPr lang="en-US" sz="4800"/>
              <a:t>*draw picture</a:t>
            </a:r>
          </a:p>
        </p:txBody>
      </p:sp>
      <p:pic>
        <p:nvPicPr>
          <p:cNvPr id="9219" name="Picture 4" descr="Silver's atomic number is 4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28800" y="4014788"/>
            <a:ext cx="5638800" cy="2843212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heel spokes="3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/>
          <p:cNvSpPr txBox="1">
            <a:spLocks noChangeArrowheads="1"/>
          </p:cNvSpPr>
          <p:nvPr/>
        </p:nvSpPr>
        <p:spPr bwMode="auto">
          <a:xfrm>
            <a:off x="304800" y="228600"/>
            <a:ext cx="8305800" cy="5946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609600" indent="-609600"/>
            <a:r>
              <a:rPr lang="en-US" sz="4800"/>
              <a:t>C) [Because single atoms are totally </a:t>
            </a:r>
            <a:r>
              <a:rPr lang="en-US" sz="4800" u="sng"/>
              <a:t>neutral</a:t>
            </a:r>
            <a:r>
              <a:rPr lang="en-US" sz="4800"/>
              <a:t> in charge, we must have the same number of electrons as we do protons.  This means] </a:t>
            </a:r>
            <a:r>
              <a:rPr lang="en-US" sz="4800" b="1"/>
              <a:t>the atomic number = number of protons = number of electrons.</a:t>
            </a:r>
          </a:p>
        </p:txBody>
      </p:sp>
      <p:sp>
        <p:nvSpPr>
          <p:cNvPr id="10243" name="Rectangle 3"/>
          <p:cNvSpPr>
            <a:spLocks noChangeArrowheads="1"/>
          </p:cNvSpPr>
          <p:nvPr/>
        </p:nvSpPr>
        <p:spPr bwMode="auto">
          <a:xfrm>
            <a:off x="838200" y="3886200"/>
            <a:ext cx="7315200" cy="228600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ransition spd="slow">
    <p:wheel spokes="3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2"/>
          <p:cNvSpPr txBox="1">
            <a:spLocks noChangeArrowheads="1"/>
          </p:cNvSpPr>
          <p:nvPr/>
        </p:nvSpPr>
        <p:spPr bwMode="auto">
          <a:xfrm>
            <a:off x="304800" y="228600"/>
            <a:ext cx="8305800" cy="6678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609600" indent="-609600"/>
            <a:r>
              <a:rPr lang="en-US" sz="4800"/>
              <a:t>2) [It has also been discovered that atoms of the same </a:t>
            </a:r>
            <a:r>
              <a:rPr lang="en-US" sz="4800" u="sng"/>
              <a:t>element</a:t>
            </a:r>
            <a:r>
              <a:rPr lang="en-US" sz="4800"/>
              <a:t> (having the same atomic number) sometimes have different </a:t>
            </a:r>
            <a:r>
              <a:rPr lang="en-US" sz="4800" u="sng"/>
              <a:t>masses</a:t>
            </a:r>
            <a:r>
              <a:rPr lang="en-US" sz="4800"/>
              <a:t>.]  Atoms of the same element but with different masses were called </a:t>
            </a:r>
            <a:r>
              <a:rPr lang="en-US" sz="4800" u="sng"/>
              <a:t>isotopes</a:t>
            </a:r>
            <a:r>
              <a:rPr lang="en-US" sz="4800"/>
              <a:t>.</a:t>
            </a:r>
          </a:p>
        </p:txBody>
      </p:sp>
    </p:spTree>
  </p:cSld>
  <p:clrMapOvr>
    <a:masterClrMapping/>
  </p:clrMapOvr>
  <p:transition spd="slow">
    <p:wheel spokes="3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ue gel design template">
  <a:themeElements>
    <a:clrScheme name="Blue gel design template 11">
      <a:dk1>
        <a:srgbClr val="005A58"/>
      </a:dk1>
      <a:lt1>
        <a:srgbClr val="FFFFFF"/>
      </a:lt1>
      <a:dk2>
        <a:srgbClr val="0099CC"/>
      </a:dk2>
      <a:lt2>
        <a:srgbClr val="CCECFF"/>
      </a:lt2>
      <a:accent1>
        <a:srgbClr val="005EAC"/>
      </a:accent1>
      <a:accent2>
        <a:srgbClr val="6D6FC7"/>
      </a:accent2>
      <a:accent3>
        <a:srgbClr val="AACAE2"/>
      </a:accent3>
      <a:accent4>
        <a:srgbClr val="DADADA"/>
      </a:accent4>
      <a:accent5>
        <a:srgbClr val="AAB6D2"/>
      </a:accent5>
      <a:accent6>
        <a:srgbClr val="6264B4"/>
      </a:accent6>
      <a:hlink>
        <a:srgbClr val="99CCFF"/>
      </a:hlink>
      <a:folHlink>
        <a:srgbClr val="CCCCFF"/>
      </a:folHlink>
    </a:clrScheme>
    <a:fontScheme name="Blue gel design template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Blue gel design template 1">
        <a:dk1>
          <a:srgbClr val="003366"/>
        </a:dk1>
        <a:lt1>
          <a:srgbClr val="FFFFFF"/>
        </a:lt1>
        <a:dk2>
          <a:srgbClr val="0099FF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CAFF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 gel design template 2">
        <a:dk1>
          <a:srgbClr val="777777"/>
        </a:dk1>
        <a:lt1>
          <a:srgbClr val="FFFFFF"/>
        </a:lt1>
        <a:dk2>
          <a:srgbClr val="999C8E"/>
        </a:dk2>
        <a:lt2>
          <a:srgbClr val="D1D1CB"/>
        </a:lt2>
        <a:accent1>
          <a:srgbClr val="658DA9"/>
        </a:accent1>
        <a:accent2>
          <a:srgbClr val="809EA8"/>
        </a:accent2>
        <a:accent3>
          <a:srgbClr val="CACBC6"/>
        </a:accent3>
        <a:accent4>
          <a:srgbClr val="DADADA"/>
        </a:accent4>
        <a:accent5>
          <a:srgbClr val="B8C5D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 gel design template 3">
        <a:dk1>
          <a:srgbClr val="E6EAD8"/>
        </a:dk1>
        <a:lt1>
          <a:srgbClr val="F4F4E8"/>
        </a:lt1>
        <a:dk2>
          <a:srgbClr val="EAE9DE"/>
        </a:dk2>
        <a:lt2>
          <a:srgbClr val="969696"/>
        </a:lt2>
        <a:accent1>
          <a:srgbClr val="E68B2C"/>
        </a:accent1>
        <a:accent2>
          <a:srgbClr val="F2C977"/>
        </a:accent2>
        <a:accent3>
          <a:srgbClr val="F8F8F2"/>
        </a:accent3>
        <a:accent4>
          <a:srgbClr val="C4C8B8"/>
        </a:accent4>
        <a:accent5>
          <a:srgbClr val="F0C4AC"/>
        </a:accent5>
        <a:accent6>
          <a:srgbClr val="DBB66B"/>
        </a:accent6>
        <a:hlink>
          <a:srgbClr val="980000"/>
        </a:hlink>
        <a:folHlink>
          <a:srgbClr val="66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 gel design template 4">
        <a:dk1>
          <a:srgbClr val="6289D8"/>
        </a:dk1>
        <a:lt1>
          <a:srgbClr val="FFFFFF"/>
        </a:lt1>
        <a:dk2>
          <a:srgbClr val="99CCFF"/>
        </a:dk2>
        <a:lt2>
          <a:srgbClr val="969696"/>
        </a:lt2>
        <a:accent1>
          <a:srgbClr val="C7DABE"/>
        </a:accent1>
        <a:accent2>
          <a:srgbClr val="FF9966"/>
        </a:accent2>
        <a:accent3>
          <a:srgbClr val="FFFFFF"/>
        </a:accent3>
        <a:accent4>
          <a:srgbClr val="5374B8"/>
        </a:accent4>
        <a:accent5>
          <a:srgbClr val="E0EADB"/>
        </a:accent5>
        <a:accent6>
          <a:srgbClr val="E78A5C"/>
        </a:accent6>
        <a:hlink>
          <a:srgbClr val="A8451A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 gel design template 5">
        <a:dk1>
          <a:srgbClr val="3E3E5C"/>
        </a:dk1>
        <a:lt1>
          <a:srgbClr val="FFFFFF"/>
        </a:lt1>
        <a:dk2>
          <a:srgbClr val="CCCCFF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E2E2FF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CCE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 gel design template 6">
        <a:dk1>
          <a:srgbClr val="81DEFF"/>
        </a:dk1>
        <a:lt1>
          <a:srgbClr val="FFFFFF"/>
        </a:lt1>
        <a:dk2>
          <a:srgbClr val="CCECFF"/>
        </a:dk2>
        <a:lt2>
          <a:srgbClr val="808080"/>
        </a:lt2>
        <a:accent1>
          <a:srgbClr val="0099CC"/>
        </a:accent1>
        <a:accent2>
          <a:srgbClr val="CCCCFF"/>
        </a:accent2>
        <a:accent3>
          <a:srgbClr val="FFFFFF"/>
        </a:accent3>
        <a:accent4>
          <a:srgbClr val="6DBDDA"/>
        </a:accent4>
        <a:accent5>
          <a:srgbClr val="AACAE2"/>
        </a:accent5>
        <a:accent6>
          <a:srgbClr val="B9B9E7"/>
        </a:accent6>
        <a:hlink>
          <a:srgbClr val="3333CC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 gel design template 7">
        <a:dk1>
          <a:srgbClr val="777777"/>
        </a:dk1>
        <a:lt1>
          <a:srgbClr val="FFFFFF"/>
        </a:lt1>
        <a:dk2>
          <a:srgbClr val="FFFFD9"/>
        </a:dk2>
        <a:lt2>
          <a:srgbClr val="EAEAEA"/>
        </a:lt2>
        <a:accent1>
          <a:srgbClr val="0099CC"/>
        </a:accent1>
        <a:accent2>
          <a:srgbClr val="33CCCC"/>
        </a:accent2>
        <a:accent3>
          <a:srgbClr val="FFFFE9"/>
        </a:accent3>
        <a:accent4>
          <a:srgbClr val="DADADA"/>
        </a:accent4>
        <a:accent5>
          <a:srgbClr val="AACAE2"/>
        </a:accent5>
        <a:accent6>
          <a:srgbClr val="2DB9B9"/>
        </a:accent6>
        <a:hlink>
          <a:srgbClr val="FFCC66"/>
        </a:hlink>
        <a:folHlink>
          <a:srgbClr val="CC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 gel design template 8">
        <a:dk1>
          <a:srgbClr val="969696"/>
        </a:dk1>
        <a:lt1>
          <a:srgbClr val="FFFFFF"/>
        </a:lt1>
        <a:dk2>
          <a:srgbClr val="DDDDDD"/>
        </a:dk2>
        <a:lt2>
          <a:srgbClr val="333333"/>
        </a:lt2>
        <a:accent1>
          <a:srgbClr val="EAEAEA"/>
        </a:accent1>
        <a:accent2>
          <a:srgbClr val="808080"/>
        </a:accent2>
        <a:accent3>
          <a:srgbClr val="FFFFFF"/>
        </a:accent3>
        <a:accent4>
          <a:srgbClr val="7F7F7F"/>
        </a:accent4>
        <a:accent5>
          <a:srgbClr val="F3F3F3"/>
        </a:accent5>
        <a:accent6>
          <a:srgbClr val="737373"/>
        </a:accent6>
        <a:hlink>
          <a:srgbClr val="4D4D4D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 gel design template 9">
        <a:dk1>
          <a:srgbClr val="5886B4"/>
        </a:dk1>
        <a:lt1>
          <a:srgbClr val="FFFFFF"/>
        </a:lt1>
        <a:dk2>
          <a:srgbClr val="CDF1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4A7299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0000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 gel design template 10">
        <a:dk1>
          <a:srgbClr val="5886B4"/>
        </a:dk1>
        <a:lt1>
          <a:srgbClr val="F4F4E8"/>
        </a:lt1>
        <a:dk2>
          <a:srgbClr val="00AAE6"/>
        </a:dk2>
        <a:lt2>
          <a:srgbClr val="808080"/>
        </a:lt2>
        <a:accent1>
          <a:srgbClr val="D0E2F5"/>
        </a:accent1>
        <a:accent2>
          <a:srgbClr val="6699CC"/>
        </a:accent2>
        <a:accent3>
          <a:srgbClr val="F8F8F2"/>
        </a:accent3>
        <a:accent4>
          <a:srgbClr val="4A7299"/>
        </a:accent4>
        <a:accent5>
          <a:srgbClr val="E4EEF9"/>
        </a:accent5>
        <a:accent6>
          <a:srgbClr val="5C8AB9"/>
        </a:accent6>
        <a:hlink>
          <a:srgbClr val="FF6600"/>
        </a:hlink>
        <a:folHlink>
          <a:srgbClr val="9933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 gel design template 11">
        <a:dk1>
          <a:srgbClr val="005A58"/>
        </a:dk1>
        <a:lt1>
          <a:srgbClr val="FFFFFF"/>
        </a:lt1>
        <a:dk2>
          <a:srgbClr val="0099CC"/>
        </a:dk2>
        <a:lt2>
          <a:srgbClr val="CCECFF"/>
        </a:lt2>
        <a:accent1>
          <a:srgbClr val="005EAC"/>
        </a:accent1>
        <a:accent2>
          <a:srgbClr val="6D6FC7"/>
        </a:accent2>
        <a:accent3>
          <a:srgbClr val="AACAE2"/>
        </a:accent3>
        <a:accent4>
          <a:srgbClr val="DADADA"/>
        </a:accent4>
        <a:accent5>
          <a:srgbClr val="AAB6D2"/>
        </a:accent5>
        <a:accent6>
          <a:srgbClr val="6264B4"/>
        </a:accent6>
        <a:hlink>
          <a:srgbClr val="99C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 gel design template 12">
        <a:dk1>
          <a:srgbClr val="336699"/>
        </a:dk1>
        <a:lt1>
          <a:srgbClr val="FFFFFF"/>
        </a:lt1>
        <a:dk2>
          <a:srgbClr val="99CCFF"/>
        </a:dk2>
        <a:lt2>
          <a:srgbClr val="E3EBF1"/>
        </a:lt2>
        <a:accent1>
          <a:srgbClr val="003399"/>
        </a:accent1>
        <a:accent2>
          <a:srgbClr val="457A8B"/>
        </a:accent2>
        <a:accent3>
          <a:srgbClr val="CAE2FF"/>
        </a:accent3>
        <a:accent4>
          <a:srgbClr val="DADADA"/>
        </a:accent4>
        <a:accent5>
          <a:srgbClr val="AAADCA"/>
        </a:accent5>
        <a:accent6>
          <a:srgbClr val="3E6E7D"/>
        </a:accent6>
        <a:hlink>
          <a:srgbClr val="66CCFF"/>
        </a:hlink>
        <a:folHlink>
          <a:srgbClr val="CCE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 gel design template 13">
        <a:dk1>
          <a:srgbClr val="003366"/>
        </a:dk1>
        <a:lt1>
          <a:srgbClr val="CCFFFF"/>
        </a:lt1>
        <a:dk2>
          <a:srgbClr val="6699FF"/>
        </a:dk2>
        <a:lt2>
          <a:srgbClr val="0785DB"/>
        </a:lt2>
        <a:accent1>
          <a:srgbClr val="4B78D3"/>
        </a:accent1>
        <a:accent2>
          <a:srgbClr val="00B000"/>
        </a:accent2>
        <a:accent3>
          <a:srgbClr val="B8CAFF"/>
        </a:accent3>
        <a:accent4>
          <a:srgbClr val="AEDADA"/>
        </a:accent4>
        <a:accent5>
          <a:srgbClr val="B1BEE6"/>
        </a:accent5>
        <a:accent6>
          <a:srgbClr val="009F00"/>
        </a:accent6>
        <a:hlink>
          <a:srgbClr val="66CCFF"/>
        </a:hlink>
        <a:folHlink>
          <a:srgbClr val="CC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 gel design template 14">
        <a:dk1>
          <a:srgbClr val="81DEFF"/>
        </a:dk1>
        <a:lt1>
          <a:srgbClr val="FFFFFF"/>
        </a:lt1>
        <a:dk2>
          <a:srgbClr val="CCECFF"/>
        </a:dk2>
        <a:lt2>
          <a:srgbClr val="808080"/>
        </a:lt2>
        <a:accent1>
          <a:srgbClr val="0B6FC1"/>
        </a:accent1>
        <a:accent2>
          <a:srgbClr val="CCCCFF"/>
        </a:accent2>
        <a:accent3>
          <a:srgbClr val="FFFFFF"/>
        </a:accent3>
        <a:accent4>
          <a:srgbClr val="6DBDDA"/>
        </a:accent4>
        <a:accent5>
          <a:srgbClr val="AABBDD"/>
        </a:accent5>
        <a:accent6>
          <a:srgbClr val="B9B9E7"/>
        </a:accent6>
        <a:hlink>
          <a:srgbClr val="3333CC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Blue gel design template</Template>
  <TotalTime>2035</TotalTime>
  <Words>891</Words>
  <Application>Microsoft Office PowerPoint</Application>
  <PresentationFormat>On-screen Show (4:3)</PresentationFormat>
  <Paragraphs>63</Paragraphs>
  <Slides>30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1" baseType="lpstr">
      <vt:lpstr>Blue gel design template</vt:lpstr>
      <vt:lpstr>Chemistry Chapter 4 Notes</vt:lpstr>
      <vt:lpstr>What you need to know from 4.1-4.2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</vt:vector>
  </TitlesOfParts>
  <Manager/>
  <Company>Birdville ISD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Chemistry Chapter 4</dc:title>
  <dc:subject/>
  <dc:creator>Internal User</dc:creator>
  <cp:keywords/>
  <dc:description/>
  <cp:lastModifiedBy>Internal User</cp:lastModifiedBy>
  <cp:revision>53</cp:revision>
  <cp:lastPrinted>1601-01-01T00:00:00Z</cp:lastPrinted>
  <dcterms:created xsi:type="dcterms:W3CDTF">2006-09-27T17:29:38Z</dcterms:created>
  <dcterms:modified xsi:type="dcterms:W3CDTF">2011-10-11T19:32:30Z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TC010721191033</vt:lpwstr>
  </property>
</Properties>
</file>